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4"/>
  </p:sldMasterIdLst>
  <p:sldIdLst>
    <p:sldId id="256" r:id="rId5"/>
    <p:sldId id="263" r:id="rId6"/>
    <p:sldId id="262" r:id="rId7"/>
    <p:sldId id="257" r:id="rId8"/>
    <p:sldId id="259" r:id="rId9"/>
    <p:sldId id="258" r:id="rId10"/>
    <p:sldId id="260" r:id="rId11"/>
    <p:sldId id="268" r:id="rId12"/>
    <p:sldId id="270" r:id="rId13"/>
    <p:sldId id="269" r:id="rId14"/>
    <p:sldId id="261" r:id="rId15"/>
    <p:sldId id="265" r:id="rId16"/>
    <p:sldId id="266" r:id="rId17"/>
    <p:sldId id="264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873" dt="2026-09-13T19:42:31.6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8" autoAdjust="0"/>
    <p:restoredTop sz="94660"/>
  </p:normalViewPr>
  <p:slideViewPr>
    <p:cSldViewPr snapToGrid="0">
      <p:cViewPr varScale="1">
        <p:scale>
          <a:sx n="60" d="100"/>
          <a:sy n="60" d="100"/>
        </p:scale>
        <p:origin x="78" y="1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13935-751C-4C05-AE5E-8C1F75E4A432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AF25E-F842-48DD-8AF9-51D67A4BAD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2842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13935-751C-4C05-AE5E-8C1F75E4A432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AF25E-F842-48DD-8AF9-51D67A4BAD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2565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13935-751C-4C05-AE5E-8C1F75E4A432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AF25E-F842-48DD-8AF9-51D67A4BAD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0840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13935-751C-4C05-AE5E-8C1F75E4A432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AF25E-F842-48DD-8AF9-51D67A4BAD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2930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13935-751C-4C05-AE5E-8C1F75E4A432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AF25E-F842-48DD-8AF9-51D67A4BAD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1762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13935-751C-4C05-AE5E-8C1F75E4A432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AF25E-F842-48DD-8AF9-51D67A4BAD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4604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13935-751C-4C05-AE5E-8C1F75E4A432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AF25E-F842-48DD-8AF9-51D67A4BAD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5294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13935-751C-4C05-AE5E-8C1F75E4A432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AF25E-F842-48DD-8AF9-51D67A4BAD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8468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AF25E-F842-48DD-8AF9-51D67A4BAD0F}" type="slidenum">
              <a:rPr lang="en-GB" smtClean="0"/>
              <a:t>‹#›</a:t>
            </a:fld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13935-751C-4C05-AE5E-8C1F75E4A432}" type="datetimeFigureOut">
              <a:rPr lang="en-GB" smtClean="0"/>
              <a:t>13/09/2026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2147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13935-751C-4C05-AE5E-8C1F75E4A432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AF25E-F842-48DD-8AF9-51D67A4BAD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936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13935-751C-4C05-AE5E-8C1F75E4A432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AF25E-F842-48DD-8AF9-51D67A4BAD0F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41795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13935-751C-4C05-AE5E-8C1F75E4A432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AF25E-F842-48DD-8AF9-51D67A4BAD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99250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13935-751C-4C05-AE5E-8C1F75E4A432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AF25E-F842-48DD-8AF9-51D67A4BAD0F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299368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13935-751C-4C05-AE5E-8C1F75E4A432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AF25E-F842-48DD-8AF9-51D67A4BAD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33948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13935-751C-4C05-AE5E-8C1F75E4A432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AF25E-F842-48DD-8AF9-51D67A4BAD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14168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13935-751C-4C05-AE5E-8C1F75E4A432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AF25E-F842-48DD-8AF9-51D67A4BAD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7043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E13935-751C-4C05-AE5E-8C1F75E4A432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C7AF25E-F842-48DD-8AF9-51D67A4BAD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0732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93D1B73-36CE-4F21-850C-D7E60E3DCC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692" b="92308" l="9143" r="89143">
                        <a14:foregroundMark x1="27429" y1="27972" x2="57714" y2="14685"/>
                        <a14:foregroundMark x1="57714" y1="14685" x2="59429" y2="14685"/>
                        <a14:foregroundMark x1="41143" y1="11888" x2="16571" y2="35664"/>
                        <a14:foregroundMark x1="16571" y1="35664" x2="17714" y2="38462"/>
                        <a14:foregroundMark x1="12000" y1="54545" x2="36000" y2="78322"/>
                        <a14:foregroundMark x1="36000" y1="78322" x2="36000" y2="78322"/>
                        <a14:foregroundMark x1="36571" y1="88112" x2="65714" y2="81119"/>
                        <a14:foregroundMark x1="65714" y1="81119" x2="68571" y2="76224"/>
                        <a14:foregroundMark x1="74857" y1="55944" x2="71429" y2="23077"/>
                        <a14:foregroundMark x1="14286" y1="36364" x2="24000" y2="51748"/>
                        <a14:foregroundMark x1="16571" y1="65035" x2="24000" y2="83916"/>
                        <a14:foregroundMark x1="40000" y1="88112" x2="50857" y2="92308"/>
                        <a14:foregroundMark x1="64000" y1="81119" x2="76000" y2="72028"/>
                        <a14:foregroundMark x1="76000" y1="72028" x2="76000" y2="72028"/>
                        <a14:foregroundMark x1="73143" y1="62937" x2="84000" y2="51748"/>
                        <a14:foregroundMark x1="68571" y1="20280" x2="59429" y2="11189"/>
                        <a14:foregroundMark x1="48571" y1="7692" x2="38286" y2="13986"/>
                        <a14:foregroundMark x1="24000" y1="18182" x2="36571" y2="1608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64052" y="0"/>
            <a:ext cx="1927948" cy="15754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9045DF6-F646-4139-83A6-56984D518195}"/>
              </a:ext>
            </a:extLst>
          </p:cNvPr>
          <p:cNvSpPr txBox="1"/>
          <p:nvPr/>
        </p:nvSpPr>
        <p:spPr>
          <a:xfrm>
            <a:off x="922624" y="2371044"/>
            <a:ext cx="86984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/>
              <a:t>Meet The Teacher Evening</a:t>
            </a:r>
          </a:p>
          <a:p>
            <a:pPr algn="ctr"/>
            <a:r>
              <a:rPr lang="en-US" sz="5400" dirty="0">
                <a:solidFill>
                  <a:srgbClr val="FF0000"/>
                </a:solidFill>
              </a:rPr>
              <a:t>Evenlode</a:t>
            </a:r>
            <a:r>
              <a:rPr lang="en-US" sz="5400" dirty="0"/>
              <a:t> 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4013301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93D1B73-36CE-4F21-850C-D7E60E3DCC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692" b="92308" l="9143" r="89143">
                        <a14:foregroundMark x1="27429" y1="27972" x2="57714" y2="14685"/>
                        <a14:foregroundMark x1="57714" y1="14685" x2="59429" y2="14685"/>
                        <a14:foregroundMark x1="41143" y1="11888" x2="16571" y2="35664"/>
                        <a14:foregroundMark x1="16571" y1="35664" x2="17714" y2="38462"/>
                        <a14:foregroundMark x1="12000" y1="54545" x2="36000" y2="78322"/>
                        <a14:foregroundMark x1="36000" y1="78322" x2="36000" y2="78322"/>
                        <a14:foregroundMark x1="36571" y1="88112" x2="65714" y2="81119"/>
                        <a14:foregroundMark x1="65714" y1="81119" x2="68571" y2="76224"/>
                        <a14:foregroundMark x1="74857" y1="55944" x2="71429" y2="23077"/>
                        <a14:foregroundMark x1="14286" y1="36364" x2="24000" y2="51748"/>
                        <a14:foregroundMark x1="16571" y1="65035" x2="24000" y2="83916"/>
                        <a14:foregroundMark x1="40000" y1="88112" x2="50857" y2="92308"/>
                        <a14:foregroundMark x1="64000" y1="81119" x2="76000" y2="72028"/>
                        <a14:foregroundMark x1="76000" y1="72028" x2="76000" y2="72028"/>
                        <a14:foregroundMark x1="73143" y1="62937" x2="84000" y2="51748"/>
                        <a14:foregroundMark x1="68571" y1="20280" x2="59429" y2="11189"/>
                        <a14:foregroundMark x1="48571" y1="7692" x2="38286" y2="13986"/>
                        <a14:foregroundMark x1="24000" y1="18182" x2="36571" y2="1608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64052" y="0"/>
            <a:ext cx="1927948" cy="15754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9045DF6-F646-4139-83A6-56984D518195}"/>
              </a:ext>
            </a:extLst>
          </p:cNvPr>
          <p:cNvSpPr txBox="1"/>
          <p:nvPr/>
        </p:nvSpPr>
        <p:spPr>
          <a:xfrm>
            <a:off x="1662545" y="652079"/>
            <a:ext cx="7093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/>
              <a:t>Teacher/TA names</a:t>
            </a:r>
            <a:endParaRPr lang="en-GB" sz="5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19DA37B-D78E-09CF-A3A6-2F72B873C24E}"/>
              </a:ext>
            </a:extLst>
          </p:cNvPr>
          <p:cNvSpPr txBox="1"/>
          <p:nvPr/>
        </p:nvSpPr>
        <p:spPr>
          <a:xfrm>
            <a:off x="763929" y="2361235"/>
            <a:ext cx="8702000" cy="28623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 dirty="0"/>
              <a:t>Class teacher:</a:t>
            </a:r>
          </a:p>
          <a:p>
            <a:r>
              <a:rPr lang="en-GB" sz="3600" dirty="0">
                <a:solidFill>
                  <a:srgbClr val="FF0000"/>
                </a:solidFill>
              </a:rPr>
              <a:t>Mr Webber</a:t>
            </a:r>
          </a:p>
          <a:p>
            <a:r>
              <a:rPr lang="en-GB" sz="3600" dirty="0"/>
              <a:t>Teaching assistants (and all round superstars):</a:t>
            </a:r>
          </a:p>
          <a:p>
            <a:r>
              <a:rPr lang="en-GB" sz="3600" dirty="0">
                <a:solidFill>
                  <a:srgbClr val="FF0000"/>
                </a:solidFill>
              </a:rPr>
              <a:t>Mrs Hodgson and Miss Green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5426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93D1B73-36CE-4F21-850C-D7E60E3DCC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692" b="92308" l="9143" r="89143">
                        <a14:foregroundMark x1="27429" y1="27972" x2="57714" y2="14685"/>
                        <a14:foregroundMark x1="57714" y1="14685" x2="59429" y2="14685"/>
                        <a14:foregroundMark x1="41143" y1="11888" x2="16571" y2="35664"/>
                        <a14:foregroundMark x1="16571" y1="35664" x2="17714" y2="38462"/>
                        <a14:foregroundMark x1="12000" y1="54545" x2="36000" y2="78322"/>
                        <a14:foregroundMark x1="36000" y1="78322" x2="36000" y2="78322"/>
                        <a14:foregroundMark x1="36571" y1="88112" x2="65714" y2="81119"/>
                        <a14:foregroundMark x1="65714" y1="81119" x2="68571" y2="76224"/>
                        <a14:foregroundMark x1="74857" y1="55944" x2="71429" y2="23077"/>
                        <a14:foregroundMark x1="14286" y1="36364" x2="24000" y2="51748"/>
                        <a14:foregroundMark x1="16571" y1="65035" x2="24000" y2="83916"/>
                        <a14:foregroundMark x1="40000" y1="88112" x2="50857" y2="92308"/>
                        <a14:foregroundMark x1="64000" y1="81119" x2="76000" y2="72028"/>
                        <a14:foregroundMark x1="76000" y1="72028" x2="76000" y2="72028"/>
                        <a14:foregroundMark x1="73143" y1="62937" x2="84000" y2="51748"/>
                        <a14:foregroundMark x1="68571" y1="20280" x2="59429" y2="11189"/>
                        <a14:foregroundMark x1="48571" y1="7692" x2="38286" y2="13986"/>
                        <a14:foregroundMark x1="24000" y1="18182" x2="36571" y2="1608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64052" y="0"/>
            <a:ext cx="1927948" cy="15754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9045DF6-F646-4139-83A6-56984D518195}"/>
              </a:ext>
            </a:extLst>
          </p:cNvPr>
          <p:cNvSpPr txBox="1"/>
          <p:nvPr/>
        </p:nvSpPr>
        <p:spPr>
          <a:xfrm>
            <a:off x="1565563" y="185489"/>
            <a:ext cx="70935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/>
              <a:t>Differences in this class to previous one</a:t>
            </a:r>
            <a:endParaRPr lang="en-GB" sz="5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5DE244A-FD3B-4E82-A723-94F8AFC0AFE8}"/>
              </a:ext>
            </a:extLst>
          </p:cNvPr>
          <p:cNvSpPr txBox="1"/>
          <p:nvPr/>
        </p:nvSpPr>
        <p:spPr>
          <a:xfrm>
            <a:off x="105955" y="1939815"/>
            <a:ext cx="5541864" cy="477053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err="1"/>
              <a:t>Maths</a:t>
            </a:r>
            <a:r>
              <a:rPr lang="en-US" sz="2000" dirty="0"/>
              <a:t> homework is set as normal – termly and self marked then a celebration of it in the last week of each term.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Spelling is done 'ideally' 3 times weekly on Emile.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Reading is recorded on Readathon rather than in reading diaries as this gives us a lot more useful information and the children seem far more motivated with it.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If you prefer the paper reading diaries then please feel free to fill those in as well.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No 99 club or TTRS work set for whole class.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/>
              <a:t>Individual times table work may be set if extra practice would be useful though.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4C37DC2-1F81-6298-3A31-4A655ECF6B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8944536"/>
              </p:ext>
            </p:extLst>
          </p:nvPr>
        </p:nvGraphicFramePr>
        <p:xfrm>
          <a:off x="5653328" y="2427245"/>
          <a:ext cx="3884848" cy="3199449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646838">
                  <a:extLst>
                    <a:ext uri="{9D8B030D-6E8A-4147-A177-3AD203B41FA5}">
                      <a16:colId xmlns:a16="http://schemas.microsoft.com/office/drawing/2014/main" val="3225114246"/>
                    </a:ext>
                  </a:extLst>
                </a:gridCol>
                <a:gridCol w="2238010">
                  <a:extLst>
                    <a:ext uri="{9D8B030D-6E8A-4147-A177-3AD203B41FA5}">
                      <a16:colId xmlns:a16="http://schemas.microsoft.com/office/drawing/2014/main" val="2391731639"/>
                    </a:ext>
                  </a:extLst>
                </a:gridCol>
              </a:tblGrid>
              <a:tr h="290859">
                <a:tc gridSpan="2">
                  <a:txBody>
                    <a:bodyPr/>
                    <a:lstStyle/>
                    <a:p>
                      <a:pPr marL="0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Monday</a:t>
                      </a:r>
                      <a:endParaRPr lang="en-US" sz="1800" dirty="0">
                        <a:effectLst/>
                        <a:latin typeface="Aptos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247846"/>
                  </a:ext>
                </a:extLst>
              </a:tr>
              <a:tr h="290859">
                <a:tc>
                  <a:txBody>
                    <a:bodyPr/>
                    <a:lstStyle/>
                    <a:p>
                      <a:pPr marL="0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8.50-9.20</a:t>
                      </a:r>
                      <a:endParaRPr lang="en-US" sz="1800" dirty="0">
                        <a:effectLst/>
                        <a:latin typeface="Aptos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marL="0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ptos"/>
                        </a:rPr>
                        <a:t>Spelling/Guided reading</a:t>
                      </a:r>
                      <a:endParaRPr lang="en-US" sz="180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1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445705"/>
                  </a:ext>
                </a:extLst>
              </a:tr>
              <a:tr h="290859">
                <a:tc>
                  <a:txBody>
                    <a:bodyPr/>
                    <a:lstStyle/>
                    <a:p>
                      <a:pPr marL="0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9.20-10.20</a:t>
                      </a:r>
                      <a:endParaRPr lang="en-US" sz="1800" dirty="0">
                        <a:effectLst/>
                        <a:latin typeface="Aptos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marL="0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ptos"/>
                        </a:rPr>
                        <a:t>Maths</a:t>
                      </a:r>
                      <a:endParaRPr lang="en-US" sz="1800" dirty="0">
                        <a:effectLst/>
                        <a:latin typeface="Aptos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48582"/>
                  </a:ext>
                </a:extLst>
              </a:tr>
              <a:tr h="290859">
                <a:tc>
                  <a:txBody>
                    <a:bodyPr/>
                    <a:lstStyle/>
                    <a:p>
                      <a:pPr marL="0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10.20-10.40</a:t>
                      </a:r>
                      <a:endParaRPr lang="en-US" sz="1800" dirty="0">
                        <a:effectLst/>
                        <a:latin typeface="Aptos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marL="0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ptos"/>
                        </a:rPr>
                        <a:t>Break</a:t>
                      </a:r>
                      <a:endParaRPr lang="en-US" sz="1800" dirty="0">
                        <a:effectLst/>
                        <a:latin typeface="Aptos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1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8618997"/>
                  </a:ext>
                </a:extLst>
              </a:tr>
              <a:tr h="290859">
                <a:tc>
                  <a:txBody>
                    <a:bodyPr/>
                    <a:lstStyle/>
                    <a:p>
                      <a:pPr marL="0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10.40-11.00</a:t>
                      </a:r>
                      <a:endParaRPr lang="en-US" sz="1800" dirty="0">
                        <a:effectLst/>
                        <a:latin typeface="Aptos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marL="0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ptos"/>
                        </a:rPr>
                        <a:t>GPS/Handwriting</a:t>
                      </a: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8210389"/>
                  </a:ext>
                </a:extLst>
              </a:tr>
              <a:tr h="290859">
                <a:tc>
                  <a:txBody>
                    <a:bodyPr/>
                    <a:lstStyle/>
                    <a:p>
                      <a:pPr marL="0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11.00-12.00</a:t>
                      </a:r>
                      <a:endParaRPr lang="en-US" sz="1800" dirty="0">
                        <a:effectLst/>
                        <a:latin typeface="Aptos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marL="0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ptos"/>
                        </a:rPr>
                        <a:t>Writing</a:t>
                      </a:r>
                      <a:endParaRPr lang="en-US" sz="1800" dirty="0">
                        <a:effectLst/>
                        <a:latin typeface="Aptos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1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5278196"/>
                  </a:ext>
                </a:extLst>
              </a:tr>
              <a:tr h="290859">
                <a:tc>
                  <a:txBody>
                    <a:bodyPr/>
                    <a:lstStyle/>
                    <a:p>
                      <a:pPr marL="0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12.00-13.00</a:t>
                      </a:r>
                      <a:endParaRPr lang="en-US" sz="1800" dirty="0">
                        <a:effectLst/>
                        <a:latin typeface="Aptos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marL="0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ptos"/>
                        </a:rPr>
                        <a:t>Lunch</a:t>
                      </a:r>
                      <a:endParaRPr lang="en-US" sz="1800" dirty="0">
                        <a:effectLst/>
                        <a:latin typeface="Aptos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7295622"/>
                  </a:ext>
                </a:extLst>
              </a:tr>
              <a:tr h="290859">
                <a:tc>
                  <a:txBody>
                    <a:bodyPr/>
                    <a:lstStyle/>
                    <a:p>
                      <a:pPr marL="0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13.00-13.15</a:t>
                      </a:r>
                      <a:endParaRPr lang="en-US" sz="1800" dirty="0">
                        <a:effectLst/>
                        <a:latin typeface="Aptos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marL="0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ptos"/>
                        </a:rPr>
                        <a:t>Mastering Number/Assembly</a:t>
                      </a:r>
                      <a:endParaRPr lang="en-US" sz="1800" dirty="0">
                        <a:effectLst/>
                        <a:latin typeface="Aptos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1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5027392"/>
                  </a:ext>
                </a:extLst>
              </a:tr>
              <a:tr h="290859">
                <a:tc>
                  <a:txBody>
                    <a:bodyPr/>
                    <a:lstStyle/>
                    <a:p>
                      <a:pPr marL="0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13.15-14.00</a:t>
                      </a:r>
                      <a:endParaRPr lang="en-US" sz="1800" dirty="0">
                        <a:effectLst/>
                        <a:latin typeface="Aptos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marL="0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ptos"/>
                        </a:rPr>
                        <a:t>MFL</a:t>
                      </a:r>
                      <a:endParaRPr lang="en-US" sz="1800" dirty="0">
                        <a:effectLst/>
                        <a:latin typeface="Aptos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9466687"/>
                  </a:ext>
                </a:extLst>
              </a:tr>
              <a:tr h="290859">
                <a:tc>
                  <a:txBody>
                    <a:bodyPr/>
                    <a:lstStyle/>
                    <a:p>
                      <a:pPr marL="0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14.00-15.00</a:t>
                      </a:r>
                      <a:endParaRPr lang="en-US" sz="1800" dirty="0">
                        <a:effectLst/>
                        <a:latin typeface="Aptos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marL="0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ptos"/>
                        </a:rPr>
                        <a:t>Science</a:t>
                      </a:r>
                      <a:endParaRPr lang="en-US" sz="1800" dirty="0">
                        <a:effectLst/>
                        <a:latin typeface="Aptos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E1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9601647"/>
                  </a:ext>
                </a:extLst>
              </a:tr>
              <a:tr h="290859">
                <a:tc>
                  <a:txBody>
                    <a:bodyPr/>
                    <a:lstStyle/>
                    <a:p>
                      <a:pPr marL="0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15.00-15.10</a:t>
                      </a:r>
                      <a:endParaRPr lang="en-US" sz="1800" dirty="0">
                        <a:effectLst/>
                        <a:latin typeface="Aptos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tc>
                  <a:txBody>
                    <a:bodyPr/>
                    <a:lstStyle/>
                    <a:p>
                      <a:pPr marL="0" rtl="0" fontAlgn="t" latinLnBrk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Aptos"/>
                        </a:rPr>
                        <a:t>Class text</a:t>
                      </a:r>
                      <a:endParaRPr lang="en-US" sz="1800" dirty="0">
                        <a:effectLst/>
                        <a:latin typeface="Aptos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1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4570936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1AE0BD7A-8ECC-9CBC-F14E-10251AB228D9}"/>
              </a:ext>
            </a:extLst>
          </p:cNvPr>
          <p:cNvSpPr txBox="1"/>
          <p:nvPr/>
        </p:nvSpPr>
        <p:spPr>
          <a:xfrm>
            <a:off x="6284054" y="1979481"/>
            <a:ext cx="24600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u="sng"/>
              <a:t>Standard day in class</a:t>
            </a:r>
          </a:p>
        </p:txBody>
      </p:sp>
    </p:spTree>
    <p:extLst>
      <p:ext uri="{BB962C8B-B14F-4D97-AF65-F5344CB8AC3E}">
        <p14:creationId xmlns:p14="http://schemas.microsoft.com/office/powerpoint/2010/main" val="92073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93D1B73-36CE-4F21-850C-D7E60E3DCC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692" b="92308" l="9143" r="89143">
                        <a14:foregroundMark x1="27429" y1="27972" x2="57714" y2="14685"/>
                        <a14:foregroundMark x1="57714" y1="14685" x2="59429" y2="14685"/>
                        <a14:foregroundMark x1="41143" y1="11888" x2="16571" y2="35664"/>
                        <a14:foregroundMark x1="16571" y1="35664" x2="17714" y2="38462"/>
                        <a14:foregroundMark x1="12000" y1="54545" x2="36000" y2="78322"/>
                        <a14:foregroundMark x1="36000" y1="78322" x2="36000" y2="78322"/>
                        <a14:foregroundMark x1="36571" y1="88112" x2="65714" y2="81119"/>
                        <a14:foregroundMark x1="65714" y1="81119" x2="68571" y2="76224"/>
                        <a14:foregroundMark x1="74857" y1="55944" x2="71429" y2="23077"/>
                        <a14:foregroundMark x1="14286" y1="36364" x2="24000" y2="51748"/>
                        <a14:foregroundMark x1="16571" y1="65035" x2="24000" y2="83916"/>
                        <a14:foregroundMark x1="40000" y1="88112" x2="50857" y2="92308"/>
                        <a14:foregroundMark x1="64000" y1="81119" x2="76000" y2="72028"/>
                        <a14:foregroundMark x1="76000" y1="72028" x2="76000" y2="72028"/>
                        <a14:foregroundMark x1="73143" y1="62937" x2="84000" y2="51748"/>
                        <a14:foregroundMark x1="68571" y1="20280" x2="59429" y2="11189"/>
                        <a14:foregroundMark x1="48571" y1="7692" x2="38286" y2="13986"/>
                        <a14:foregroundMark x1="24000" y1="18182" x2="36571" y2="1608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64052" y="0"/>
            <a:ext cx="1927948" cy="157540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7AAC775-B578-D82B-FA1E-483FDC8DA2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1352" y="0"/>
            <a:ext cx="99492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882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93D1B73-36CE-4F21-850C-D7E60E3DCC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692" b="92308" l="9143" r="89143">
                        <a14:foregroundMark x1="27429" y1="27972" x2="57714" y2="14685"/>
                        <a14:foregroundMark x1="57714" y1="14685" x2="59429" y2="14685"/>
                        <a14:foregroundMark x1="41143" y1="11888" x2="16571" y2="35664"/>
                        <a14:foregroundMark x1="16571" y1="35664" x2="17714" y2="38462"/>
                        <a14:foregroundMark x1="12000" y1="54545" x2="36000" y2="78322"/>
                        <a14:foregroundMark x1="36000" y1="78322" x2="36000" y2="78322"/>
                        <a14:foregroundMark x1="36571" y1="88112" x2="65714" y2="81119"/>
                        <a14:foregroundMark x1="65714" y1="81119" x2="68571" y2="76224"/>
                        <a14:foregroundMark x1="74857" y1="55944" x2="71429" y2="23077"/>
                        <a14:foregroundMark x1="14286" y1="36364" x2="24000" y2="51748"/>
                        <a14:foregroundMark x1="16571" y1="65035" x2="24000" y2="83916"/>
                        <a14:foregroundMark x1="40000" y1="88112" x2="50857" y2="92308"/>
                        <a14:foregroundMark x1="64000" y1="81119" x2="76000" y2="72028"/>
                        <a14:foregroundMark x1="76000" y1="72028" x2="76000" y2="72028"/>
                        <a14:foregroundMark x1="73143" y1="62937" x2="84000" y2="51748"/>
                        <a14:foregroundMark x1="68571" y1="20280" x2="59429" y2="11189"/>
                        <a14:foregroundMark x1="48571" y1="7692" x2="38286" y2="13986"/>
                        <a14:foregroundMark x1="24000" y1="18182" x2="36571" y2="1608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64052" y="0"/>
            <a:ext cx="1927948" cy="15754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6D7BD2B-6FAD-A54F-E7CF-E2E17EAE45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5105" y="0"/>
            <a:ext cx="46817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535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93D1B73-36CE-4F21-850C-D7E60E3DCC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692" b="92308" l="9143" r="89143">
                        <a14:foregroundMark x1="27429" y1="27972" x2="57714" y2="14685"/>
                        <a14:foregroundMark x1="57714" y1="14685" x2="59429" y2="14685"/>
                        <a14:foregroundMark x1="41143" y1="11888" x2="16571" y2="35664"/>
                        <a14:foregroundMark x1="16571" y1="35664" x2="17714" y2="38462"/>
                        <a14:foregroundMark x1="12000" y1="54545" x2="36000" y2="78322"/>
                        <a14:foregroundMark x1="36000" y1="78322" x2="36000" y2="78322"/>
                        <a14:foregroundMark x1="36571" y1="88112" x2="65714" y2="81119"/>
                        <a14:foregroundMark x1="65714" y1="81119" x2="68571" y2="76224"/>
                        <a14:foregroundMark x1="74857" y1="55944" x2="71429" y2="23077"/>
                        <a14:foregroundMark x1="14286" y1="36364" x2="24000" y2="51748"/>
                        <a14:foregroundMark x1="16571" y1="65035" x2="24000" y2="83916"/>
                        <a14:foregroundMark x1="40000" y1="88112" x2="50857" y2="92308"/>
                        <a14:foregroundMark x1="64000" y1="81119" x2="76000" y2="72028"/>
                        <a14:foregroundMark x1="76000" y1="72028" x2="76000" y2="72028"/>
                        <a14:foregroundMark x1="73143" y1="62937" x2="84000" y2="51748"/>
                        <a14:foregroundMark x1="68571" y1="20280" x2="59429" y2="11189"/>
                        <a14:foregroundMark x1="48571" y1="7692" x2="38286" y2="13986"/>
                        <a14:foregroundMark x1="24000" y1="18182" x2="36571" y2="1608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64052" y="0"/>
            <a:ext cx="1927948" cy="15754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9045DF6-F646-4139-83A6-56984D518195}"/>
              </a:ext>
            </a:extLst>
          </p:cNvPr>
          <p:cNvSpPr txBox="1"/>
          <p:nvPr/>
        </p:nvSpPr>
        <p:spPr>
          <a:xfrm>
            <a:off x="937548" y="889843"/>
            <a:ext cx="8380071" cy="45243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800" dirty="0"/>
              <a:t>Autumn term: </a:t>
            </a:r>
          </a:p>
          <a:p>
            <a:pPr algn="ctr"/>
            <a:r>
              <a:rPr lang="en-US" sz="4800" dirty="0">
                <a:solidFill>
                  <a:srgbClr val="FF0000"/>
                </a:solidFill>
              </a:rPr>
              <a:t>Anglo-Saxons and Vikings</a:t>
            </a:r>
            <a:endParaRPr lang="en-US"/>
          </a:p>
          <a:p>
            <a:pPr algn="ctr"/>
            <a:r>
              <a:rPr lang="en-US" sz="4800" dirty="0"/>
              <a:t>Spring term: </a:t>
            </a:r>
          </a:p>
          <a:p>
            <a:pPr algn="ctr"/>
            <a:r>
              <a:rPr lang="en-US" sz="4800" dirty="0">
                <a:solidFill>
                  <a:srgbClr val="FF0000"/>
                </a:solidFill>
              </a:rPr>
              <a:t>The Mayans and Mountains</a:t>
            </a:r>
            <a:endParaRPr lang="en-US"/>
          </a:p>
          <a:p>
            <a:pPr algn="ctr"/>
            <a:r>
              <a:rPr lang="en-US" sz="4800" dirty="0"/>
              <a:t>Summer term: </a:t>
            </a:r>
          </a:p>
          <a:p>
            <a:pPr algn="ctr"/>
            <a:r>
              <a:rPr lang="en-US" sz="4800" dirty="0">
                <a:solidFill>
                  <a:srgbClr val="FF0000"/>
                </a:solidFill>
              </a:rPr>
              <a:t>Local Study: Hailes Abbey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3413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93D1B73-36CE-4F21-850C-D7E60E3DCC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692" b="92308" l="9143" r="89143">
                        <a14:foregroundMark x1="27429" y1="27972" x2="57714" y2="14685"/>
                        <a14:foregroundMark x1="57714" y1="14685" x2="59429" y2="14685"/>
                        <a14:foregroundMark x1="41143" y1="11888" x2="16571" y2="35664"/>
                        <a14:foregroundMark x1="16571" y1="35664" x2="17714" y2="38462"/>
                        <a14:foregroundMark x1="12000" y1="54545" x2="36000" y2="78322"/>
                        <a14:foregroundMark x1="36000" y1="78322" x2="36000" y2="78322"/>
                        <a14:foregroundMark x1="36571" y1="88112" x2="65714" y2="81119"/>
                        <a14:foregroundMark x1="65714" y1="81119" x2="68571" y2="76224"/>
                        <a14:foregroundMark x1="74857" y1="55944" x2="71429" y2="23077"/>
                        <a14:foregroundMark x1="14286" y1="36364" x2="24000" y2="51748"/>
                        <a14:foregroundMark x1="16571" y1="65035" x2="24000" y2="83916"/>
                        <a14:foregroundMark x1="40000" y1="88112" x2="50857" y2="92308"/>
                        <a14:foregroundMark x1="64000" y1="81119" x2="76000" y2="72028"/>
                        <a14:foregroundMark x1="76000" y1="72028" x2="76000" y2="72028"/>
                        <a14:foregroundMark x1="73143" y1="62937" x2="84000" y2="51748"/>
                        <a14:foregroundMark x1="68571" y1="20280" x2="59429" y2="11189"/>
                        <a14:foregroundMark x1="48571" y1="7692" x2="38286" y2="13986"/>
                        <a14:foregroundMark x1="24000" y1="18182" x2="36571" y2="1608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64052" y="0"/>
            <a:ext cx="1927948" cy="15754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9045DF6-F646-4139-83A6-56984D518195}"/>
              </a:ext>
            </a:extLst>
          </p:cNvPr>
          <p:cNvSpPr txBox="1"/>
          <p:nvPr/>
        </p:nvSpPr>
        <p:spPr>
          <a:xfrm>
            <a:off x="1648689" y="185489"/>
            <a:ext cx="79802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/>
              <a:t>Homework Information </a:t>
            </a:r>
            <a:endParaRPr lang="en-GB" sz="5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73F768-AC43-4935-BB8B-2C0207E18FD3}"/>
              </a:ext>
            </a:extLst>
          </p:cNvPr>
          <p:cNvSpPr txBox="1"/>
          <p:nvPr/>
        </p:nvSpPr>
        <p:spPr>
          <a:xfrm>
            <a:off x="1191491" y="1144795"/>
            <a:ext cx="8322899" cy="45243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Reading:</a:t>
            </a:r>
            <a:endParaRPr lang="en-GB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GB" sz="3200" kern="100" dirty="0">
                <a:effectLst/>
                <a:latin typeface="Aptos"/>
                <a:ea typeface="Aptos" panose="020B0004020202020204" pitchFamily="34" charset="0"/>
                <a:cs typeface="Times New Roman"/>
              </a:rPr>
              <a:t>Please hear your child read every day if possible, but at least three times a week for at least 10 minutes. </a:t>
            </a:r>
            <a:endParaRPr lang="en-GB" sz="3200" kern="100" dirty="0">
              <a:latin typeface="Aptos"/>
              <a:ea typeface="Aptos" panose="020B0004020202020204" pitchFamily="34" charset="0"/>
              <a:cs typeface="Times New Roman"/>
            </a:endParaRPr>
          </a:p>
          <a:p>
            <a:r>
              <a:rPr lang="en-GB" sz="3200" kern="100" dirty="0">
                <a:latin typeface="Aptos"/>
                <a:ea typeface="Aptos" panose="020B0004020202020204" pitchFamily="34" charset="0"/>
                <a:cs typeface="Times New Roman"/>
              </a:rPr>
              <a:t>Please support them in remembering to fill in their Readathon record</a:t>
            </a:r>
            <a:r>
              <a:rPr lang="en-GB" sz="3200" kern="100" dirty="0">
                <a:effectLst/>
                <a:latin typeface="Aptos"/>
                <a:ea typeface="Aptos" panose="020B0004020202020204" pitchFamily="34" charset="0"/>
                <a:cs typeface="Times New Roman"/>
              </a:rPr>
              <a:t>. </a:t>
            </a:r>
            <a:endParaRPr lang="en-GB"/>
          </a:p>
          <a:p>
            <a:r>
              <a:rPr lang="en-GB" sz="3200" kern="100" dirty="0">
                <a:effectLst/>
                <a:latin typeface="Aptos"/>
                <a:ea typeface="Aptos" panose="020B0004020202020204" pitchFamily="34" charset="0"/>
                <a:cs typeface="Times New Roman"/>
              </a:rPr>
              <a:t>It is important to read with your child in a quiet place and if possible, take time to talk about the book 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6936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93D1B73-36CE-4F21-850C-D7E60E3DCC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692" b="92308" l="9143" r="89143">
                        <a14:foregroundMark x1="27429" y1="27972" x2="57714" y2="14685"/>
                        <a14:foregroundMark x1="57714" y1="14685" x2="59429" y2="14685"/>
                        <a14:foregroundMark x1="41143" y1="11888" x2="16571" y2="35664"/>
                        <a14:foregroundMark x1="16571" y1="35664" x2="17714" y2="38462"/>
                        <a14:foregroundMark x1="12000" y1="54545" x2="36000" y2="78322"/>
                        <a14:foregroundMark x1="36000" y1="78322" x2="36000" y2="78322"/>
                        <a14:foregroundMark x1="36571" y1="88112" x2="65714" y2="81119"/>
                        <a14:foregroundMark x1="65714" y1="81119" x2="68571" y2="76224"/>
                        <a14:foregroundMark x1="74857" y1="55944" x2="71429" y2="23077"/>
                        <a14:foregroundMark x1="14286" y1="36364" x2="24000" y2="51748"/>
                        <a14:foregroundMark x1="16571" y1="65035" x2="24000" y2="83916"/>
                        <a14:foregroundMark x1="40000" y1="88112" x2="50857" y2="92308"/>
                        <a14:foregroundMark x1="64000" y1="81119" x2="76000" y2="72028"/>
                        <a14:foregroundMark x1="76000" y1="72028" x2="76000" y2="72028"/>
                        <a14:foregroundMark x1="73143" y1="62937" x2="84000" y2="51748"/>
                        <a14:foregroundMark x1="68571" y1="20280" x2="59429" y2="11189"/>
                        <a14:foregroundMark x1="48571" y1="7692" x2="38286" y2="13986"/>
                        <a14:foregroundMark x1="24000" y1="18182" x2="36571" y2="1608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64052" y="0"/>
            <a:ext cx="1927948" cy="15754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9045DF6-F646-4139-83A6-56984D518195}"/>
              </a:ext>
            </a:extLst>
          </p:cNvPr>
          <p:cNvSpPr txBox="1"/>
          <p:nvPr/>
        </p:nvSpPr>
        <p:spPr>
          <a:xfrm>
            <a:off x="1648689" y="185489"/>
            <a:ext cx="79802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/>
              <a:t>Homework Information </a:t>
            </a:r>
            <a:endParaRPr lang="en-GB" sz="5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73F768-AC43-4935-BB8B-2C0207E18FD3}"/>
              </a:ext>
            </a:extLst>
          </p:cNvPr>
          <p:cNvSpPr txBox="1"/>
          <p:nvPr/>
        </p:nvSpPr>
        <p:spPr>
          <a:xfrm>
            <a:off x="316889" y="1575409"/>
            <a:ext cx="11069699" cy="507831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dirty="0"/>
              <a:t>Spelling: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Set on Emile for the term and a parallel list is sent out each term. </a:t>
            </a:r>
          </a:p>
          <a:p>
            <a:pPr marL="1028700" lvl="1" indent="-571500">
              <a:buFont typeface="Courier New" panose="020B0604020202020204" pitchFamily="34" charset="0"/>
              <a:buChar char="o"/>
            </a:pPr>
            <a:r>
              <a:rPr lang="en-US" sz="3600" dirty="0"/>
              <a:t>Ideally, your child should practice the spellings 3 times over the week outside of school to help embed the spellings.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There’s a check on words every three weeks as a ‘battle’. This will test the last six spelling patterns that have been taught.</a:t>
            </a:r>
          </a:p>
        </p:txBody>
      </p:sp>
    </p:spTree>
    <p:extLst>
      <p:ext uri="{BB962C8B-B14F-4D97-AF65-F5344CB8AC3E}">
        <p14:creationId xmlns:p14="http://schemas.microsoft.com/office/powerpoint/2010/main" val="870559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artoon character holding a hammer&#10;&#10;AI-generated content may be incorrect.">
            <a:extLst>
              <a:ext uri="{FF2B5EF4-FFF2-40B4-BE49-F238E27FC236}">
                <a16:creationId xmlns:a16="http://schemas.microsoft.com/office/drawing/2014/main" id="{37F1EA62-D4FD-0909-F6C0-CFDC8A1FF2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" y="4764"/>
            <a:ext cx="6090557" cy="37895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78A4575-41C4-CFBB-DDE6-2CA0AD9BC6AF}"/>
              </a:ext>
            </a:extLst>
          </p:cNvPr>
          <p:cNvSpPr txBox="1"/>
          <p:nvPr/>
        </p:nvSpPr>
        <p:spPr>
          <a:xfrm>
            <a:off x="0" y="3799114"/>
            <a:ext cx="6096000" cy="30469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Spelling homework is set weekly in line with your child's class spellings. Ideally, we are looking at the children practicing at home using Emile for 10-30 minutes throughout the week. Of course there will also be paper copies of all spellings if you prefer your child to not use a screen.</a:t>
            </a:r>
          </a:p>
          <a:p>
            <a:endParaRPr lang="en-US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6AC1CD-7486-6094-D289-A5D632FA709B}"/>
              </a:ext>
            </a:extLst>
          </p:cNvPr>
          <p:cNvSpPr txBox="1"/>
          <p:nvPr/>
        </p:nvSpPr>
        <p:spPr>
          <a:xfrm>
            <a:off x="6096000" y="-1"/>
            <a:ext cx="6096000" cy="34163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You can download Emile and use it on any Windows, Android, Linux or IOS device. Alternatively, you can access the program through a browser. A link for this will be on our website and on a letter that will be coming out soon.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18F160-25CD-C204-B9FA-490B4F8455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1918" y="3054123"/>
            <a:ext cx="6104164" cy="3808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93D1B73-36CE-4F21-850C-D7E60E3DCC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692" b="92308" l="9143" r="89143">
                        <a14:foregroundMark x1="27429" y1="27972" x2="57714" y2="14685"/>
                        <a14:foregroundMark x1="57714" y1="14685" x2="59429" y2="14685"/>
                        <a14:foregroundMark x1="41143" y1="11888" x2="16571" y2="35664"/>
                        <a14:foregroundMark x1="16571" y1="35664" x2="17714" y2="38462"/>
                        <a14:foregroundMark x1="12000" y1="54545" x2="36000" y2="78322"/>
                        <a14:foregroundMark x1="36000" y1="78322" x2="36000" y2="78322"/>
                        <a14:foregroundMark x1="36571" y1="88112" x2="65714" y2="81119"/>
                        <a14:foregroundMark x1="65714" y1="81119" x2="68571" y2="76224"/>
                        <a14:foregroundMark x1="74857" y1="55944" x2="71429" y2="23077"/>
                        <a14:foregroundMark x1="14286" y1="36364" x2="24000" y2="51748"/>
                        <a14:foregroundMark x1="16571" y1="65035" x2="24000" y2="83916"/>
                        <a14:foregroundMark x1="40000" y1="88112" x2="50857" y2="92308"/>
                        <a14:foregroundMark x1="64000" y1="81119" x2="76000" y2="72028"/>
                        <a14:foregroundMark x1="76000" y1="72028" x2="76000" y2="72028"/>
                        <a14:foregroundMark x1="73143" y1="62937" x2="84000" y2="51748"/>
                        <a14:foregroundMark x1="68571" y1="20280" x2="59429" y2="11189"/>
                        <a14:foregroundMark x1="48571" y1="7692" x2="38286" y2="13986"/>
                        <a14:foregroundMark x1="24000" y1="18182" x2="36571" y2="1608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64052" y="0"/>
            <a:ext cx="1927948" cy="15754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9045DF6-F646-4139-83A6-56984D518195}"/>
              </a:ext>
            </a:extLst>
          </p:cNvPr>
          <p:cNvSpPr txBox="1"/>
          <p:nvPr/>
        </p:nvSpPr>
        <p:spPr>
          <a:xfrm>
            <a:off x="1648689" y="185489"/>
            <a:ext cx="79802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/>
              <a:t>Homework Information </a:t>
            </a:r>
            <a:endParaRPr lang="en-GB" sz="5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73F768-AC43-4935-BB8B-2C0207E18FD3}"/>
              </a:ext>
            </a:extLst>
          </p:cNvPr>
          <p:cNvSpPr txBox="1"/>
          <p:nvPr/>
        </p:nvSpPr>
        <p:spPr>
          <a:xfrm>
            <a:off x="1191491" y="1575409"/>
            <a:ext cx="82766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Maths:</a:t>
            </a:r>
          </a:p>
          <a:p>
            <a:r>
              <a:rPr lang="en-GB" sz="3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Your child will be provided with a booklet of activity sheets at the start of each term and a workbook to record their workings and answers in. There will be one sheet per week which will provide an opportunity to reinforce and practice content covered in lessons. 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2609343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93D1B73-36CE-4F21-850C-D7E60E3DCC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692" b="92308" l="9143" r="89143">
                        <a14:foregroundMark x1="27429" y1="27972" x2="57714" y2="14685"/>
                        <a14:foregroundMark x1="57714" y1="14685" x2="59429" y2="14685"/>
                        <a14:foregroundMark x1="41143" y1="11888" x2="16571" y2="35664"/>
                        <a14:foregroundMark x1="16571" y1="35664" x2="17714" y2="38462"/>
                        <a14:foregroundMark x1="12000" y1="54545" x2="36000" y2="78322"/>
                        <a14:foregroundMark x1="36000" y1="78322" x2="36000" y2="78322"/>
                        <a14:foregroundMark x1="36571" y1="88112" x2="65714" y2="81119"/>
                        <a14:foregroundMark x1="65714" y1="81119" x2="68571" y2="76224"/>
                        <a14:foregroundMark x1="74857" y1="55944" x2="71429" y2="23077"/>
                        <a14:foregroundMark x1="14286" y1="36364" x2="24000" y2="51748"/>
                        <a14:foregroundMark x1="16571" y1="65035" x2="24000" y2="83916"/>
                        <a14:foregroundMark x1="40000" y1="88112" x2="50857" y2="92308"/>
                        <a14:foregroundMark x1="64000" y1="81119" x2="76000" y2="72028"/>
                        <a14:foregroundMark x1="76000" y1="72028" x2="76000" y2="72028"/>
                        <a14:foregroundMark x1="73143" y1="62937" x2="84000" y2="51748"/>
                        <a14:foregroundMark x1="68571" y1="20280" x2="59429" y2="11189"/>
                        <a14:foregroundMark x1="48571" y1="7692" x2="38286" y2="13986"/>
                        <a14:foregroundMark x1="24000" y1="18182" x2="36571" y2="1608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64052" y="0"/>
            <a:ext cx="1927948" cy="15754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9045DF6-F646-4139-83A6-56984D518195}"/>
              </a:ext>
            </a:extLst>
          </p:cNvPr>
          <p:cNvSpPr txBox="1"/>
          <p:nvPr/>
        </p:nvSpPr>
        <p:spPr>
          <a:xfrm>
            <a:off x="1648690" y="185489"/>
            <a:ext cx="70935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/>
              <a:t>Forest School/ PE days/schedule</a:t>
            </a:r>
            <a:endParaRPr lang="en-GB" sz="5400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58BAEBC-36FC-8613-ECCC-1FED5E6646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7871340"/>
              </p:ext>
            </p:extLst>
          </p:nvPr>
        </p:nvGraphicFramePr>
        <p:xfrm>
          <a:off x="1131454" y="2154927"/>
          <a:ext cx="8128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116876746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292797695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480541069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519781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710061011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pPr algn="ctr"/>
                      <a:r>
                        <a:rPr lang="en-GB" dirty="0"/>
                        <a:t>Term 1, 3 and 5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462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Friday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740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P.E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P.E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031377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2F20E2A-0E91-2641-085F-1CEBDF66EE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0345584"/>
              </p:ext>
            </p:extLst>
          </p:nvPr>
        </p:nvGraphicFramePr>
        <p:xfrm>
          <a:off x="1131454" y="3812036"/>
          <a:ext cx="8128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116876746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292797695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480541069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519781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710061011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pPr algn="ctr"/>
                      <a:r>
                        <a:rPr lang="en-GB" dirty="0"/>
                        <a:t>Term 2, 4 and 6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462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Friday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740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P.E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Forest School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0313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51114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93D1B73-36CE-4F21-850C-D7E60E3DCC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692" b="92308" l="9143" r="89143">
                        <a14:foregroundMark x1="27429" y1="27972" x2="57714" y2="14685"/>
                        <a14:foregroundMark x1="57714" y1="14685" x2="59429" y2="14685"/>
                        <a14:foregroundMark x1="41143" y1="11888" x2="16571" y2="35664"/>
                        <a14:foregroundMark x1="16571" y1="35664" x2="17714" y2="38462"/>
                        <a14:foregroundMark x1="12000" y1="54545" x2="36000" y2="78322"/>
                        <a14:foregroundMark x1="36000" y1="78322" x2="36000" y2="78322"/>
                        <a14:foregroundMark x1="36571" y1="88112" x2="65714" y2="81119"/>
                        <a14:foregroundMark x1="65714" y1="81119" x2="68571" y2="76224"/>
                        <a14:foregroundMark x1="74857" y1="55944" x2="71429" y2="23077"/>
                        <a14:foregroundMark x1="14286" y1="36364" x2="24000" y2="51748"/>
                        <a14:foregroundMark x1="16571" y1="65035" x2="24000" y2="83916"/>
                        <a14:foregroundMark x1="40000" y1="88112" x2="50857" y2="92308"/>
                        <a14:foregroundMark x1="64000" y1="81119" x2="76000" y2="72028"/>
                        <a14:foregroundMark x1="76000" y1="72028" x2="76000" y2="72028"/>
                        <a14:foregroundMark x1="73143" y1="62937" x2="84000" y2="51748"/>
                        <a14:foregroundMark x1="68571" y1="20280" x2="59429" y2="11189"/>
                        <a14:foregroundMark x1="48571" y1="7692" x2="38286" y2="13986"/>
                        <a14:foregroundMark x1="24000" y1="18182" x2="36571" y2="1608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64052" y="0"/>
            <a:ext cx="1927948" cy="15754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9045DF6-F646-4139-83A6-56984D518195}"/>
              </a:ext>
            </a:extLst>
          </p:cNvPr>
          <p:cNvSpPr txBox="1"/>
          <p:nvPr/>
        </p:nvSpPr>
        <p:spPr>
          <a:xfrm>
            <a:off x="300942" y="2551837"/>
            <a:ext cx="33567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/>
              <a:t>Behaviour Policy</a:t>
            </a:r>
            <a:endParaRPr lang="en-GB" sz="5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E16A83-EF81-F920-8EDB-DA7B6A9426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6759" y="0"/>
            <a:ext cx="50385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808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E5F86-8C67-46B6-9E55-2C6522C81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Peaceful Problem Solving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E988C7-8274-4E23-8AA0-0C51A5361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971" y="2027382"/>
            <a:ext cx="9601393" cy="33758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94BDE8-3445-4293-8399-64C79A69B7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692" b="92308" l="9143" r="89143">
                        <a14:foregroundMark x1="27429" y1="27972" x2="57714" y2="14685"/>
                        <a14:foregroundMark x1="57714" y1="14685" x2="59429" y2="14685"/>
                        <a14:foregroundMark x1="41143" y1="11888" x2="16571" y2="35664"/>
                        <a14:foregroundMark x1="16571" y1="35664" x2="17714" y2="38462"/>
                        <a14:foregroundMark x1="12000" y1="54545" x2="36000" y2="78322"/>
                        <a14:foregroundMark x1="36000" y1="78322" x2="36000" y2="78322"/>
                        <a14:foregroundMark x1="36571" y1="88112" x2="65714" y2="81119"/>
                        <a14:foregroundMark x1="65714" y1="81119" x2="68571" y2="76224"/>
                        <a14:foregroundMark x1="74857" y1="55944" x2="71429" y2="23077"/>
                        <a14:foregroundMark x1="14286" y1="36364" x2="24000" y2="51748"/>
                        <a14:foregroundMark x1="16571" y1="65035" x2="24000" y2="83916"/>
                        <a14:foregroundMark x1="40000" y1="88112" x2="50857" y2="92308"/>
                        <a14:foregroundMark x1="64000" y1="81119" x2="76000" y2="72028"/>
                        <a14:foregroundMark x1="76000" y1="72028" x2="76000" y2="72028"/>
                        <a14:foregroundMark x1="73143" y1="62937" x2="84000" y2="51748"/>
                        <a14:foregroundMark x1="68571" y1="20280" x2="59429" y2="11189"/>
                        <a14:foregroundMark x1="48571" y1="7692" x2="38286" y2="13986"/>
                        <a14:foregroundMark x1="24000" y1="18182" x2="36571" y2="1608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64052" y="0"/>
            <a:ext cx="1927948" cy="1575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8430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93D1B73-36CE-4F21-850C-D7E60E3DCC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692" b="92308" l="9143" r="89143">
                        <a14:foregroundMark x1="27429" y1="27972" x2="57714" y2="14685"/>
                        <a14:foregroundMark x1="57714" y1="14685" x2="59429" y2="14685"/>
                        <a14:foregroundMark x1="41143" y1="11888" x2="16571" y2="35664"/>
                        <a14:foregroundMark x1="16571" y1="35664" x2="17714" y2="38462"/>
                        <a14:foregroundMark x1="12000" y1="54545" x2="36000" y2="78322"/>
                        <a14:foregroundMark x1="36000" y1="78322" x2="36000" y2="78322"/>
                        <a14:foregroundMark x1="36571" y1="88112" x2="65714" y2="81119"/>
                        <a14:foregroundMark x1="65714" y1="81119" x2="68571" y2="76224"/>
                        <a14:foregroundMark x1="74857" y1="55944" x2="71429" y2="23077"/>
                        <a14:foregroundMark x1="14286" y1="36364" x2="24000" y2="51748"/>
                        <a14:foregroundMark x1="16571" y1="65035" x2="24000" y2="83916"/>
                        <a14:foregroundMark x1="40000" y1="88112" x2="50857" y2="92308"/>
                        <a14:foregroundMark x1="64000" y1="81119" x2="76000" y2="72028"/>
                        <a14:foregroundMark x1="76000" y1="72028" x2="76000" y2="72028"/>
                        <a14:foregroundMark x1="73143" y1="62937" x2="84000" y2="51748"/>
                        <a14:foregroundMark x1="68571" y1="20280" x2="59429" y2="11189"/>
                        <a14:foregroundMark x1="48571" y1="7692" x2="38286" y2="13986"/>
                        <a14:foregroundMark x1="24000" y1="18182" x2="36571" y2="1608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64052" y="0"/>
            <a:ext cx="1927948" cy="15754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9045DF6-F646-4139-83A6-56984D518195}"/>
              </a:ext>
            </a:extLst>
          </p:cNvPr>
          <p:cNvSpPr txBox="1"/>
          <p:nvPr/>
        </p:nvSpPr>
        <p:spPr>
          <a:xfrm>
            <a:off x="1745672" y="2665452"/>
            <a:ext cx="7093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/>
              <a:t>Any Questions?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33491671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11d732c-0dda-4913-bf00-6dd8e439833b" xsi:nil="true"/>
    <lcf76f155ced4ddcb4097134ff3c332f xmlns="4590ae5f-ff4a-4b4d-b0ef-6e8bb1518728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0E4D8C24359224C9695F89BAD51CC1D" ma:contentTypeVersion="19" ma:contentTypeDescription="Create a new document." ma:contentTypeScope="" ma:versionID="1a9f8e15983bd0c98c5a85fbd8e8b0ff">
  <xsd:schema xmlns:xsd="http://www.w3.org/2001/XMLSchema" xmlns:xs="http://www.w3.org/2001/XMLSchema" xmlns:p="http://schemas.microsoft.com/office/2006/metadata/properties" xmlns:ns2="4590ae5f-ff4a-4b4d-b0ef-6e8bb1518728" xmlns:ns3="d11d732c-0dda-4913-bf00-6dd8e439833b" targetNamespace="http://schemas.microsoft.com/office/2006/metadata/properties" ma:root="true" ma:fieldsID="e4b3bdef4091a59991eadf6cc8a07a34" ns2:_="" ns3:_="">
    <xsd:import namespace="4590ae5f-ff4a-4b4d-b0ef-6e8bb1518728"/>
    <xsd:import namespace="d11d732c-0dda-4913-bf00-6dd8e439833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90ae5f-ff4a-4b4d-b0ef-6e8bb15187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61742e1b-6700-4216-802c-1eeb5bbabf5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1d732c-0dda-4913-bf00-6dd8e439833b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1d6a696e-07c9-402c-be54-02b129f59772}" ma:internalName="TaxCatchAll" ma:showField="CatchAllData" ma:web="d11d732c-0dda-4913-bf00-6dd8e43983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EE07ACB-69A9-41E3-80E6-372971D5943B}">
  <ds:schemaRefs>
    <ds:schemaRef ds:uri="http://purl.org/dc/dcmitype/"/>
    <ds:schemaRef ds:uri="http://schemas.microsoft.com/office/2006/documentManagement/types"/>
    <ds:schemaRef ds:uri="http://schemas.microsoft.com/office/infopath/2007/PartnerControls"/>
    <ds:schemaRef ds:uri="d11d732c-0dda-4913-bf00-6dd8e439833b"/>
    <ds:schemaRef ds:uri="http://schemas.microsoft.com/office/2006/metadata/properties"/>
    <ds:schemaRef ds:uri="4590ae5f-ff4a-4b4d-b0ef-6e8bb1518728"/>
    <ds:schemaRef ds:uri="http://schemas.openxmlformats.org/package/2006/metadata/core-properties"/>
    <ds:schemaRef ds:uri="http://www.w3.org/XML/1998/namespace"/>
    <ds:schemaRef ds:uri="http://purl.org/dc/terms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999BD60D-B5FF-4262-8417-4BF1B79916B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66C5F2E-A13F-4454-96D0-9E37ADCF6C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590ae5f-ff4a-4b4d-b0ef-6e8bb1518728"/>
    <ds:schemaRef ds:uri="d11d732c-0dda-4913-bf00-6dd8e439833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51</TotalTime>
  <Words>484</Words>
  <Application>Microsoft Office PowerPoint</Application>
  <PresentationFormat>Widescreen</PresentationFormat>
  <Paragraphs>73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Peaceful Problem Solving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 Turley</dc:creator>
  <cp:lastModifiedBy>Andrew Webber</cp:lastModifiedBy>
  <cp:revision>84</cp:revision>
  <dcterms:created xsi:type="dcterms:W3CDTF">2024-09-05T14:43:51Z</dcterms:created>
  <dcterms:modified xsi:type="dcterms:W3CDTF">2026-09-13T19:42:55Z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0x010100E0E4D8C24359224C9695F89BAD51CC1D</vt:lpwstr>
  </property>
  <property fmtid="{D5CDD505-2E9C-101B-9397-08002B2CF9AE}" pid="3" name="MediaServiceImageTags">
    <vt:lpwstr/>
  </property>
</Properties>
</file>